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95" r:id="rId6"/>
    <p:sldId id="296" r:id="rId7"/>
    <p:sldId id="261" r:id="rId8"/>
    <p:sldId id="262" r:id="rId9"/>
    <p:sldId id="263" r:id="rId10"/>
    <p:sldId id="293" r:id="rId11"/>
    <p:sldId id="264" r:id="rId12"/>
    <p:sldId id="265" r:id="rId13"/>
    <p:sldId id="297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8E9C0-AFA9-41C9-980D-A94F029007EF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91C1F-4D46-498A-A0E8-5ED059F92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EB36D7-C6BE-49A4-9730-11938F57CE5D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5D8328-7643-4353-9CF2-D41922778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B36D7-C6BE-49A4-9730-11938F57CE5D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8328-7643-4353-9CF2-D41922778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B36D7-C6BE-49A4-9730-11938F57CE5D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8328-7643-4353-9CF2-D41922778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B36D7-C6BE-49A4-9730-11938F57CE5D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8328-7643-4353-9CF2-D41922778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B36D7-C6BE-49A4-9730-11938F57CE5D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8328-7643-4353-9CF2-D41922778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B36D7-C6BE-49A4-9730-11938F57CE5D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8328-7643-4353-9CF2-D41922778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B36D7-C6BE-49A4-9730-11938F57CE5D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8328-7643-4353-9CF2-D41922778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B36D7-C6BE-49A4-9730-11938F57CE5D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8328-7643-4353-9CF2-D41922778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B36D7-C6BE-49A4-9730-11938F57CE5D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8328-7643-4353-9CF2-D41922778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EB36D7-C6BE-49A4-9730-11938F57CE5D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D8328-7643-4353-9CF2-D41922778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EB36D7-C6BE-49A4-9730-11938F57CE5D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5D8328-7643-4353-9CF2-D41922778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EB36D7-C6BE-49A4-9730-11938F57CE5D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5D8328-7643-4353-9CF2-D41922778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Chronic  non-communicable  diseases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Dr.M.V.Ajithkumar </a:t>
            </a:r>
          </a:p>
          <a:p>
            <a:r>
              <a:rPr lang="en-US" dirty="0" err="1" smtClean="0"/>
              <a:t>Prof,Head</a:t>
            </a:r>
            <a:r>
              <a:rPr lang="en-US" dirty="0" smtClean="0"/>
              <a:t> ,</a:t>
            </a:r>
          </a:p>
          <a:p>
            <a:r>
              <a:rPr lang="en-US" dirty="0" smtClean="0"/>
              <a:t>CM Dept </a:t>
            </a:r>
          </a:p>
          <a:p>
            <a:r>
              <a:rPr lang="en-US" dirty="0" smtClean="0"/>
              <a:t>SKHMC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aim -To apply at community level effective measures for the prevention of stroke. </a:t>
            </a:r>
          </a:p>
          <a:p>
            <a:pPr lvl="1"/>
            <a:r>
              <a:rPr lang="en-US" dirty="0" smtClean="0"/>
              <a:t>control of arterial hypertension</a:t>
            </a:r>
          </a:p>
          <a:p>
            <a:pPr lvl="1"/>
            <a:r>
              <a:rPr lang="en-US" dirty="0" smtClean="0"/>
              <a:t>Control of diabetes,</a:t>
            </a:r>
          </a:p>
          <a:p>
            <a:pPr lvl="1"/>
            <a:r>
              <a:rPr lang="en-US" dirty="0" smtClean="0"/>
              <a:t> elimination of smoking, </a:t>
            </a:r>
          </a:p>
          <a:p>
            <a:pPr lvl="1"/>
            <a:r>
              <a:rPr lang="en-US" dirty="0" smtClean="0"/>
              <a:t> prevention and management of other risk factors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Stroke control programme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428868"/>
            <a:ext cx="7772400" cy="228601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b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RHEUMATIC HEART DISEASE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 flipV="1">
            <a:off x="1409015" y="7213555"/>
            <a:ext cx="6400800" cy="435499"/>
          </a:xfrm>
          <a:prstGeom prst="rect">
            <a:avLst/>
          </a:prstGeom>
        </p:spPr>
        <p:txBody>
          <a:bodyPr>
            <a:normAutofit fontScale="92000" lnSpcReduction="10000"/>
          </a:bodyPr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EPIDEMIOLOGICAL FACTORS 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lvl="0">
              <a:defRPr/>
            </a:lvl1pPr>
          </a:lstStyle>
          <a:p>
            <a:pPr marL="514350" lvl="0" indent="-514350">
              <a:buFont typeface="Wingdings"/>
              <a:buChar char="Ø"/>
            </a:pPr>
            <a:r>
              <a:rPr/>
              <a:t>AGENT FACTOR </a:t>
            </a:r>
          </a:p>
          <a:p>
            <a:pPr marL="514350" lvl="0" indent="-514350">
              <a:buNone/>
            </a:pPr>
            <a:r>
              <a:rPr/>
              <a:t>           Agent : streptococcal </a:t>
            </a:r>
          </a:p>
          <a:p>
            <a:pPr marL="514350" lvl="0" indent="-514350">
              <a:buFont typeface="Wingdings"/>
              <a:buChar char="Ø"/>
            </a:pPr>
            <a:r>
              <a:rPr/>
              <a:t> HOST AND ENVIRONMENTAL FACTORS: </a:t>
            </a:r>
          </a:p>
          <a:p>
            <a:pPr marL="514350" lvl="0" indent="-514350">
              <a:buNone/>
            </a:pPr>
            <a:r>
              <a:rPr/>
              <a:t>            Age: 5-15yrs </a:t>
            </a:r>
          </a:p>
          <a:p>
            <a:pPr marL="514350" lvl="0" indent="-514350">
              <a:buNone/>
            </a:pPr>
            <a:r>
              <a:rPr/>
              <a:t>            Sex: Both sex </a:t>
            </a:r>
            <a:r>
              <a:rPr smtClean="0"/>
              <a:t>equal</a:t>
            </a:r>
            <a:r>
              <a:rPr lang="en-US" dirty="0" smtClean="0"/>
              <a:t>.But prognosis is bad for females.</a:t>
            </a:r>
            <a:r>
              <a:rPr smtClean="0"/>
              <a:t> </a:t>
            </a:r>
            <a:endParaRPr/>
          </a:p>
          <a:p>
            <a:pPr marL="514350" lvl="0" indent="-514350">
              <a:buNone/>
            </a:pPr>
            <a:r>
              <a:rPr/>
              <a:t>            </a:t>
            </a:r>
            <a:r>
              <a:rPr smtClean="0"/>
              <a:t>Immunity</a:t>
            </a:r>
            <a:r>
              <a:rPr lang="en-US" dirty="0" smtClean="0"/>
              <a:t> – Group A streptococcal products have some toxic products and thus leading to immunological processes that results in an attack of RF.</a:t>
            </a:r>
            <a:r>
              <a:rPr smtClean="0"/>
              <a:t> 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dirty="0" smtClean="0"/>
              <a:t>            H</a:t>
            </a:r>
            <a:r>
              <a:rPr smtClean="0"/>
              <a:t>igh </a:t>
            </a:r>
            <a:r>
              <a:rPr/>
              <a:t>risk </a:t>
            </a:r>
            <a:r>
              <a:rPr smtClean="0"/>
              <a:t>groups</a:t>
            </a:r>
            <a:r>
              <a:rPr lang="en-US" dirty="0" smtClean="0"/>
              <a:t> -</a:t>
            </a:r>
            <a:r>
              <a:rPr smtClean="0"/>
              <a:t>   </a:t>
            </a:r>
            <a:endParaRPr/>
          </a:p>
          <a:p>
            <a:pPr marL="514350" lvl="0" indent="-514350">
              <a:buNone/>
            </a:pPr>
            <a:r>
              <a:rPr/>
              <a:t>            Socio economic status </a:t>
            </a:r>
            <a:r>
              <a:rPr lang="en-US" dirty="0" smtClean="0"/>
              <a:t>-</a:t>
            </a:r>
            <a:r>
              <a:rPr smtClean="0"/>
              <a:t> </a:t>
            </a:r>
            <a:r>
              <a:rPr lang="en-US" dirty="0" smtClean="0"/>
              <a:t> 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/>
          <a:lstStyle/>
          <a:p>
            <a:r>
              <a:rPr lang="en-US" dirty="0" smtClean="0"/>
              <a:t>The incidence and </a:t>
            </a:r>
            <a:r>
              <a:rPr lang="en-US" dirty="0" err="1" smtClean="0"/>
              <a:t>prevalance</a:t>
            </a:r>
            <a:r>
              <a:rPr lang="en-US" dirty="0" smtClean="0"/>
              <a:t> of RF and mortality from RHD have fallen during the last two decades, where the disease is now generally uncommon.</a:t>
            </a:r>
          </a:p>
          <a:p>
            <a:r>
              <a:rPr lang="en-US" dirty="0" smtClean="0"/>
              <a:t>In certain countries, there remain pockets of poverty where socio-economic conditions continue to </a:t>
            </a:r>
            <a:r>
              <a:rPr lang="en-US" dirty="0" err="1" smtClean="0"/>
              <a:t>favour</a:t>
            </a:r>
            <a:r>
              <a:rPr lang="en-US" dirty="0" smtClean="0"/>
              <a:t> the persistence of RF.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CLINICAL FEATURS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285992"/>
            <a:ext cx="8229600" cy="292228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lvl="0">
              <a:defRPr/>
            </a:lvl1pPr>
          </a:lstStyle>
          <a:p>
            <a:pPr lvl="0"/>
            <a:r>
              <a:rPr smtClean="0"/>
              <a:t>Fever</a:t>
            </a:r>
            <a:r>
              <a:rPr lang="en-US" dirty="0" smtClean="0"/>
              <a:t>- Lasting for 12 weeks.</a:t>
            </a:r>
            <a:r>
              <a:rPr smtClean="0"/>
              <a:t> </a:t>
            </a:r>
            <a:endParaRPr/>
          </a:p>
          <a:p>
            <a:pPr lvl="0"/>
            <a:r>
              <a:rPr/>
              <a:t>Poly </a:t>
            </a:r>
            <a:r>
              <a:rPr smtClean="0"/>
              <a:t>arthritis</a:t>
            </a:r>
            <a:r>
              <a:rPr lang="en-US" dirty="0" smtClean="0"/>
              <a:t>-Large joints like ankles ,knees ,elbows, wrists are involved.</a:t>
            </a:r>
            <a:r>
              <a:rPr smtClean="0"/>
              <a:t> </a:t>
            </a:r>
            <a:endParaRPr/>
          </a:p>
          <a:p>
            <a:pPr lvl="0"/>
            <a:r>
              <a:rPr smtClean="0"/>
              <a:t>Carditis</a:t>
            </a:r>
            <a:r>
              <a:rPr lang="en-US" dirty="0" smtClean="0"/>
              <a:t>- 60 to 70 % of attack ends in </a:t>
            </a:r>
            <a:r>
              <a:rPr lang="en-US" dirty="0" err="1" smtClean="0"/>
              <a:t>carditis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Pericardium,myocardium</a:t>
            </a:r>
            <a:r>
              <a:rPr lang="en-US" dirty="0" smtClean="0"/>
              <a:t> and the heart valves are involved.</a:t>
            </a:r>
            <a:endParaRPr/>
          </a:p>
          <a:p>
            <a:pPr lvl="0"/>
            <a:r>
              <a:rPr/>
              <a:t>Nodules </a:t>
            </a:r>
            <a:r>
              <a:rPr lang="en-US" dirty="0" smtClean="0"/>
              <a:t>– Small, painless and </a:t>
            </a:r>
            <a:r>
              <a:rPr lang="en-US" dirty="0" err="1" smtClean="0"/>
              <a:t>nontender</a:t>
            </a:r>
            <a:r>
              <a:rPr lang="en-US" dirty="0" smtClean="0"/>
              <a:t> nodules are appear below skin after 4 weeks of onset of RF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PREVENTION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Primary prevention </a:t>
            </a:r>
          </a:p>
          <a:p>
            <a:pPr lvl="0"/>
            <a:r>
              <a:rPr/>
              <a:t>Secondary prevention </a:t>
            </a:r>
          </a:p>
          <a:p>
            <a:pPr lvl="0"/>
            <a:r>
              <a:rPr/>
              <a:t>Non- medical measurement </a:t>
            </a:r>
          </a:p>
          <a:p>
            <a:pPr lvl="0">
              <a:buNone/>
            </a:pPr>
            <a:r>
              <a:rPr/>
              <a:t>            Improving living conditions , breaking poverty-disease-poverty-cycle. </a:t>
            </a:r>
          </a:p>
          <a:p>
            <a:pPr lvl="0">
              <a:buNone/>
            </a:pPr>
            <a:r>
              <a:rPr/>
              <a:t>            Improvement in socio economic conditions. </a:t>
            </a:r>
          </a:p>
          <a:p>
            <a:pPr lvl="0">
              <a:buNone/>
            </a:pPr>
            <a:r>
              <a:rPr/>
              <a:t>       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CANCER</a:t>
            </a:r>
            <a:endParaRPr b="1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-857280"/>
            <a:ext cx="8229600" cy="35719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71612"/>
            <a:ext cx="8229600" cy="421484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Abnormal growth of cells.</a:t>
            </a:r>
          </a:p>
          <a:p>
            <a:pPr lvl="0"/>
            <a:r>
              <a:rPr/>
              <a:t>Ability to invade adjacent tissues and even distant organs .</a:t>
            </a:r>
          </a:p>
          <a:p>
            <a:pPr lvl="0"/>
            <a:r>
              <a:rPr/>
              <a:t>The eventual death of the affected patient if the tumour has progressed beyond that that stage it can successfully removed.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Causes of cancer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/>
              <a:t>Environmental causes  </a:t>
            </a:r>
          </a:p>
          <a:p>
            <a:pPr marL="514350" lvl="0" indent="-514350">
              <a:buNone/>
            </a:pPr>
            <a:r>
              <a:rPr/>
              <a:t>          *Tobacco </a:t>
            </a:r>
          </a:p>
          <a:p>
            <a:pPr marL="514350" lvl="0" indent="-514350">
              <a:buNone/>
            </a:pPr>
            <a:r>
              <a:rPr/>
              <a:t>          *Alcohol</a:t>
            </a:r>
          </a:p>
          <a:p>
            <a:pPr marL="514350" lvl="0" indent="-514350">
              <a:buNone/>
            </a:pPr>
            <a:r>
              <a:rPr/>
              <a:t>          * Dietary Factors</a:t>
            </a:r>
          </a:p>
          <a:p>
            <a:pPr marL="514350" lvl="0" indent="-514350">
              <a:buNone/>
            </a:pPr>
            <a:r>
              <a:rPr/>
              <a:t>          * Occupational Exposures </a:t>
            </a:r>
          </a:p>
          <a:p>
            <a:pPr marL="514350" lvl="0" indent="-514350">
              <a:buNone/>
            </a:pPr>
            <a:r>
              <a:rPr/>
              <a:t>          *Viruses</a:t>
            </a:r>
          </a:p>
          <a:p>
            <a:pPr marL="514350" lvl="0" indent="-514350">
              <a:buNone/>
            </a:pPr>
            <a:r>
              <a:rPr/>
              <a:t>2.   Genetic Factors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Cancer Control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Primary prevention: </a:t>
            </a:r>
          </a:p>
          <a:p>
            <a:pPr lvl="0">
              <a:buNone/>
            </a:pPr>
            <a:r>
              <a:rPr/>
              <a:t>       a) Control of tobacco and alcohol consumption. </a:t>
            </a:r>
          </a:p>
          <a:p>
            <a:pPr lvl="0">
              <a:buNone/>
            </a:pPr>
            <a:r>
              <a:rPr/>
              <a:t>       b) Personal hygiene </a:t>
            </a:r>
          </a:p>
          <a:p>
            <a:pPr lvl="0">
              <a:buNone/>
            </a:pPr>
            <a:r>
              <a:rPr/>
              <a:t>       c) Radiation </a:t>
            </a:r>
          </a:p>
          <a:p>
            <a:pPr lvl="0">
              <a:buNone/>
            </a:pPr>
            <a:r>
              <a:rPr/>
              <a:t>       d) Occupational exposures </a:t>
            </a:r>
          </a:p>
          <a:p>
            <a:pPr lvl="0">
              <a:buNone/>
            </a:pPr>
            <a:r>
              <a:rPr/>
              <a:t>       e) Immunisation </a:t>
            </a:r>
          </a:p>
          <a:p>
            <a:pPr lvl="0">
              <a:buNone/>
            </a:pPr>
            <a:r>
              <a:rPr/>
              <a:t>       f) Food,drinks and cosmetics.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Hypertension is a chronic condition of concern due to its </a:t>
            </a:r>
          </a:p>
          <a:p>
            <a:pPr>
              <a:buNone/>
            </a:pPr>
            <a:r>
              <a:rPr lang="en-US" dirty="0" smtClean="0"/>
              <a:t>role in the causation of coronary heart disease, stroke and </a:t>
            </a:r>
          </a:p>
          <a:p>
            <a:r>
              <a:rPr lang="en-US" dirty="0" smtClean="0"/>
              <a:t>other  vascular  complications.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HYPERTENSION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DANGER SINGNALS OF CANCER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214555"/>
            <a:ext cx="8229600" cy="385765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A lump or hard area in the breast </a:t>
            </a:r>
          </a:p>
          <a:p>
            <a:pPr lvl="0"/>
            <a:r>
              <a:rPr/>
              <a:t>A changes in a wart or mole </a:t>
            </a:r>
          </a:p>
          <a:p>
            <a:pPr lvl="0"/>
            <a:r>
              <a:rPr/>
              <a:t>A persistent changes in digestive and bowel habits </a:t>
            </a:r>
          </a:p>
          <a:p>
            <a:pPr lvl="0"/>
            <a:r>
              <a:rPr/>
              <a:t>A persistent cough or hoarseness </a:t>
            </a:r>
          </a:p>
          <a:p>
            <a:pPr lvl="0"/>
            <a:r>
              <a:rPr/>
              <a:t>Excessive loss of blood , blood outside the usual dates </a:t>
            </a:r>
          </a:p>
          <a:p>
            <a:pPr lvl="0"/>
            <a:r>
              <a:rPr/>
              <a:t>A swelling or sore throat does not get better.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0034" y="500042"/>
            <a:ext cx="8229600" cy="121444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Prevention of cancer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071679"/>
            <a:ext cx="8229600" cy="250033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/>
              <a:t>          </a:t>
            </a:r>
            <a:r>
              <a:rPr sz="3200"/>
              <a:t>1. Primary prevention </a:t>
            </a:r>
          </a:p>
          <a:p>
            <a:pPr lvl="0">
              <a:buNone/>
            </a:pPr>
            <a:r>
              <a:rPr sz="3200"/>
              <a:t>        2. Secondary prevention </a:t>
            </a:r>
          </a:p>
          <a:p>
            <a:pPr lvl="0">
              <a:buNone/>
            </a:pPr>
            <a:r>
              <a:rPr sz="3200"/>
              <a:t>                  </a:t>
            </a:r>
          </a:p>
          <a:p>
            <a:pPr lvl="0">
              <a:buNone/>
            </a:pPr>
            <a:r>
              <a:rPr/>
              <a:t>      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/>
              <a:t>Epidemiology of selected cancers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468880"/>
            <a:ext cx="8229600" cy="217456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3200"/>
              <a:t>Prevention </a:t>
            </a:r>
          </a:p>
          <a:p>
            <a:pPr lvl="0">
              <a:buNone/>
            </a:pPr>
            <a:r>
              <a:rPr sz="3200"/>
              <a:t>          Primary prevention </a:t>
            </a:r>
          </a:p>
          <a:p>
            <a:pPr lvl="0">
              <a:buNone/>
            </a:pPr>
            <a:r>
              <a:rPr sz="3200"/>
              <a:t>          Secondary prevention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Lung Cancer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214554"/>
            <a:ext cx="8229600" cy="425451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PREVENTION : </a:t>
            </a:r>
          </a:p>
          <a:p>
            <a:pPr lvl="0">
              <a:buNone/>
            </a:pPr>
            <a:r>
              <a:rPr/>
              <a:t>    1)  Primary prevention </a:t>
            </a:r>
          </a:p>
          <a:p>
            <a:pPr lvl="0">
              <a:buNone/>
            </a:pPr>
            <a:r>
              <a:rPr/>
              <a:t>         a) Public information and education </a:t>
            </a:r>
          </a:p>
          <a:p>
            <a:pPr lvl="0">
              <a:buNone/>
            </a:pPr>
            <a:r>
              <a:rPr/>
              <a:t>         b) Legislative and restrictive measures</a:t>
            </a:r>
          </a:p>
          <a:p>
            <a:pPr lvl="0">
              <a:buNone/>
            </a:pPr>
            <a:r>
              <a:rPr/>
              <a:t>         c) Smoking cessation activities</a:t>
            </a:r>
          </a:p>
          <a:p>
            <a:pPr lvl="0">
              <a:buNone/>
            </a:pPr>
            <a:r>
              <a:rPr/>
              <a:t>         d) National and international coordination.        </a:t>
            </a:r>
          </a:p>
          <a:p>
            <a:pPr lvl="0">
              <a:buNone/>
            </a:pPr>
            <a:r>
              <a:rPr/>
              <a:t>    2) Secondary prevention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b="1">
                <a:solidFill>
                  <a:schemeClr val="accent3">
                    <a:lumMod val="50000"/>
                  </a:schemeClr>
                </a:solidFill>
              </a:rPr>
              <a:t>DIABETES MELLITUS</a:t>
            </a:r>
            <a:r>
              <a:rPr b="1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Epidemiological Determinants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000241"/>
            <a:ext cx="8229600" cy="435771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Agent </a:t>
            </a:r>
          </a:p>
          <a:p>
            <a:pPr lvl="0">
              <a:buNone/>
            </a:pPr>
            <a:r>
              <a:rPr/>
              <a:t>       pancreatic disorders </a:t>
            </a:r>
          </a:p>
          <a:p>
            <a:pPr lvl="0">
              <a:buNone/>
            </a:pPr>
            <a:r>
              <a:rPr/>
              <a:t>       Defect in formation of insulin </a:t>
            </a:r>
          </a:p>
          <a:p>
            <a:pPr lvl="0"/>
            <a:r>
              <a:rPr/>
              <a:t>Host Factor </a:t>
            </a:r>
          </a:p>
          <a:p>
            <a:pPr lvl="0">
              <a:buNone/>
            </a:pPr>
            <a:r>
              <a:rPr/>
              <a:t>       age, sex, Genetic factors, Obesity</a:t>
            </a:r>
          </a:p>
          <a:p>
            <a:pPr lvl="0"/>
            <a:r>
              <a:rPr/>
              <a:t>Environmental risk factors </a:t>
            </a:r>
          </a:p>
          <a:p>
            <a:pPr lvl="0">
              <a:buNone/>
            </a:pPr>
            <a:r>
              <a:rPr/>
              <a:t>          sedentary life style, diet, dietary fibre, malnutritions, alcohol, infection,chemical factors, stress .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SCREENING FOR DIABETES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214554"/>
            <a:ext cx="8229600" cy="349378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Urine examination </a:t>
            </a:r>
          </a:p>
          <a:p>
            <a:pPr lvl="0"/>
            <a:r>
              <a:rPr/>
              <a:t>Blood sugar testing </a:t>
            </a:r>
          </a:p>
          <a:p>
            <a:pPr lvl="0">
              <a:buNone/>
            </a:pPr>
            <a:r>
              <a:rPr/>
              <a:t>          GTT -  Standard oral glucose test </a:t>
            </a:r>
          </a:p>
          <a:p>
            <a:pPr lvl="0">
              <a:buNone/>
            </a:pPr>
            <a:r>
              <a:rPr/>
              <a:t>                      The 2-hour value after 75mg oral glucose may be used either alone or with the fasting value.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PREVENTION AND CARE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071679"/>
            <a:ext cx="8229600" cy="421484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Primordial prevention </a:t>
            </a:r>
          </a:p>
          <a:p>
            <a:pPr lvl="0"/>
            <a:r>
              <a:rPr/>
              <a:t>Primary prevention </a:t>
            </a:r>
          </a:p>
          <a:p>
            <a:pPr lvl="0">
              <a:buNone/>
            </a:pPr>
            <a:r>
              <a:rPr/>
              <a:t>         a. population strategy </a:t>
            </a:r>
          </a:p>
          <a:p>
            <a:pPr lvl="0">
              <a:buNone/>
            </a:pPr>
            <a:r>
              <a:rPr/>
              <a:t>         b. high risk strategy </a:t>
            </a:r>
          </a:p>
          <a:p>
            <a:pPr lvl="0"/>
            <a:r>
              <a:rPr/>
              <a:t>Secondary prevention </a:t>
            </a:r>
          </a:p>
          <a:p>
            <a:pPr lvl="0">
              <a:buNone/>
            </a:pPr>
            <a:r>
              <a:rPr/>
              <a:t>       Glycosylated haemoglobin – there should be an estimation of glycosylated haemoglobin at half yearly intervals.This test provides a long term index of glucose control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57158" y="1857364"/>
            <a:ext cx="8229600" cy="314327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/>
              <a:t>           The percentage of such glycosylated haemoglobin reflects the mean blood glucose level during the red cells life time (i.e, about the previous 2-3 months)   </a:t>
            </a:r>
          </a:p>
          <a:p>
            <a:pPr lvl="0">
              <a:buNone/>
            </a:pPr>
            <a:r>
              <a:rPr/>
              <a:t>    </a:t>
            </a:r>
          </a:p>
          <a:p>
            <a:pPr lvl="0">
              <a:buNone/>
            </a:pPr>
            <a:r>
              <a:rPr/>
              <a:t>            </a:t>
            </a:r>
          </a:p>
          <a:p>
            <a:pPr lvl="0"/>
            <a:r>
              <a:rPr/>
              <a:t>Tertiary prevention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b="1">
                <a:solidFill>
                  <a:schemeClr val="accent3">
                    <a:lumMod val="50000"/>
                  </a:schemeClr>
                </a:solidFill>
              </a:rPr>
              <a:t>OBESITY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WHO defined stroke as </a:t>
            </a:r>
          </a:p>
          <a:p>
            <a:pPr>
              <a:buNone/>
            </a:pPr>
            <a:r>
              <a:rPr lang="en-US" dirty="0" smtClean="0"/>
              <a:t>"rapidly developed clinical signs of focal  disturbance of cerebral function;  lasting more than 24 hours or leading to  death, with no apparent cause other than  vascular origin"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STROKE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1928802"/>
            <a:ext cx="8229600" cy="142876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/>
              <a:t>       Obesity is often expressed in terms of body mass index.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71472" y="857232"/>
            <a:ext cx="8229600" cy="128587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/>
              <a:t>EPIDEMIOLOGICAL DETERMINANTS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357430"/>
            <a:ext cx="8229600" cy="396717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AGE- generally increases with age.Infants with excessive weight gain have an increased incidence of obesity in later life. </a:t>
            </a:r>
          </a:p>
          <a:p>
            <a:pPr lvl="0"/>
            <a:r>
              <a:rPr/>
              <a:t>SEX – women's generally have higher rate of obesity than male </a:t>
            </a:r>
          </a:p>
          <a:p>
            <a:pPr lvl="0"/>
            <a:r>
              <a:rPr/>
              <a:t>GENETIC FACTOR – Twin studies has a close correlation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en-US" dirty="0" smtClean="0"/>
              <a:t>Physical Inactivity </a:t>
            </a:r>
          </a:p>
          <a:p>
            <a:pPr lvl="0"/>
            <a:r>
              <a:rPr lang="en-US" dirty="0" smtClean="0"/>
              <a:t>Social Economic Status </a:t>
            </a:r>
          </a:p>
          <a:p>
            <a:pPr lvl="0"/>
            <a:r>
              <a:rPr lang="en-US" dirty="0" smtClean="0"/>
              <a:t> Eating Habits </a:t>
            </a:r>
          </a:p>
          <a:p>
            <a:pPr lvl="0"/>
            <a:r>
              <a:rPr lang="en-US" dirty="0" smtClean="0"/>
              <a:t>Psychological Factors </a:t>
            </a:r>
          </a:p>
          <a:p>
            <a:pPr lvl="0"/>
            <a:r>
              <a:rPr lang="en-US" dirty="0" smtClean="0"/>
              <a:t>Familial Tendency </a:t>
            </a:r>
          </a:p>
          <a:p>
            <a:pPr lvl="0"/>
            <a:r>
              <a:rPr lang="en-US" dirty="0" smtClean="0"/>
              <a:t>Endocrine Factors </a:t>
            </a:r>
          </a:p>
          <a:p>
            <a:pPr lvl="0"/>
            <a:r>
              <a:rPr lang="en-US" dirty="0" smtClean="0"/>
              <a:t>Alcohol </a:t>
            </a:r>
          </a:p>
          <a:p>
            <a:pPr lvl="0"/>
            <a:r>
              <a:rPr lang="en-US" dirty="0" smtClean="0"/>
              <a:t>Education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229600" cy="1524000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 b="1"/>
              <a:t>Classification of adult according to BMI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-4643502" y="1142984"/>
            <a:ext cx="3929090" cy="178595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graphicFrame>
        <p:nvGraphicFramePr>
          <p:cNvPr id="4" name="Table 3"/>
          <p:cNvGraphicFramePr/>
          <p:nvPr>
            <p:extLst>
              <p:ext uri="{D42A27DB-BD31-4B8C-83A1-F6EECF244321}">
                <p14:modId xmlns:p14="http://schemas.microsoft.com/office/powerpoint/2010/main" xmlns="" val="3282558840"/>
              </p:ext>
            </p:extLst>
          </p:nvPr>
        </p:nvGraphicFramePr>
        <p:xfrm>
          <a:off x="0" y="1371600"/>
          <a:ext cx="9143999" cy="5200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510117"/>
                <a:gridCol w="3585882"/>
              </a:tblGrid>
              <a:tr h="1334418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 sz="2000"/>
                        <a:t>CLASSIFICATION 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/>
                        <a:t>BMI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/>
                        <a:t>RISK OF COMORBIDITIES</a:t>
                      </a:r>
                    </a:p>
                  </a:txBody>
                  <a:tcPr/>
                </a:tc>
              </a:tr>
              <a:tr h="117518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/>
                        <a:t>Under weight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/>
                        <a:t>&lt;18.50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/>
                        <a:t>Low (but risk of other clinical problems increased ) </a:t>
                      </a:r>
                    </a:p>
                  </a:txBody>
                  <a:tcPr/>
                </a:tc>
              </a:tr>
              <a:tr h="810774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/>
                        <a:t>Normal range 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/>
                        <a:t>18.50-24.99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/>
                        <a:t>Average</a:t>
                      </a:r>
                    </a:p>
                  </a:txBody>
                  <a:tcPr/>
                </a:tc>
              </a:tr>
              <a:tr h="188029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/>
                        <a:t>Over weight : </a:t>
                      </a:r>
                    </a:p>
                    <a:p>
                      <a:pPr lvl="0"/>
                      <a:r>
                        <a:rPr/>
                        <a:t>     Pre-obese </a:t>
                      </a:r>
                    </a:p>
                    <a:p>
                      <a:pPr lvl="0"/>
                      <a:r>
                        <a:rPr/>
                        <a:t>     Obese class-</a:t>
                      </a:r>
                      <a:r>
                        <a:rPr baseline="0"/>
                        <a:t> 1 </a:t>
                      </a:r>
                    </a:p>
                    <a:p>
                      <a:pPr lvl="0"/>
                      <a:r>
                        <a:rPr/>
                        <a:t>     Obese class-</a:t>
                      </a:r>
                      <a:r>
                        <a:rPr baseline="0"/>
                        <a:t> 2 </a:t>
                      </a:r>
                    </a:p>
                    <a:p>
                      <a:pPr lvl="0"/>
                      <a:r>
                        <a:rPr/>
                        <a:t>     Obese class-</a:t>
                      </a:r>
                      <a:r>
                        <a:rPr baseline="0"/>
                        <a:t> 3 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r>
                        <a:rPr/>
                        <a:t>&gt; 25.0  </a:t>
                      </a:r>
                    </a:p>
                    <a:p>
                      <a:pPr lvl="0"/>
                      <a:r>
                        <a:rPr/>
                        <a:t>25.00-29.99</a:t>
                      </a:r>
                    </a:p>
                    <a:p>
                      <a:pPr lvl="0"/>
                      <a:r>
                        <a:rPr/>
                        <a:t>30.00-34.99 </a:t>
                      </a:r>
                    </a:p>
                    <a:p>
                      <a:pPr lvl="0"/>
                      <a:r>
                        <a:rPr/>
                        <a:t>35.00-39.99</a:t>
                      </a:r>
                    </a:p>
                    <a:p>
                      <a:pPr lvl="0"/>
                      <a:r>
                        <a:rPr/>
                        <a:t>&gt;40.00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/>
                      <a:endParaRPr/>
                    </a:p>
                    <a:p>
                      <a:pPr lvl="0"/>
                      <a:r>
                        <a:rPr/>
                        <a:t>Increased</a:t>
                      </a:r>
                    </a:p>
                    <a:p>
                      <a:pPr lvl="0"/>
                      <a:r>
                        <a:rPr/>
                        <a:t>Moderate</a:t>
                      </a:r>
                      <a:r>
                        <a:rPr baseline="0"/>
                        <a:t> </a:t>
                      </a:r>
                    </a:p>
                    <a:p>
                      <a:pPr lvl="0"/>
                      <a:r>
                        <a:rPr baseline="0"/>
                        <a:t>Severe</a:t>
                      </a:r>
                    </a:p>
                    <a:p>
                      <a:pPr lvl="0"/>
                      <a:r>
                        <a:rPr baseline="0"/>
                        <a:t>Very severe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Assessment of Obesity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b="1"/>
              <a:t> </a:t>
            </a:r>
          </a:p>
          <a:p>
            <a:pPr lvl="0">
              <a:buNone/>
            </a:pPr>
            <a:r>
              <a:rPr b="1"/>
              <a:t>    1. Body weight</a:t>
            </a:r>
            <a:r>
              <a:rPr b="1" smtClean="0"/>
              <a:t>:</a:t>
            </a:r>
            <a:endParaRPr lang="en-US" b="1" dirty="0" smtClean="0"/>
          </a:p>
          <a:p>
            <a:pPr lvl="0">
              <a:buNone/>
            </a:pPr>
            <a:endParaRPr b="1"/>
          </a:p>
          <a:p>
            <a:pPr lvl="0">
              <a:buNone/>
            </a:pPr>
            <a:r>
              <a:rPr b="1"/>
              <a:t>   (1) Body mass index (Quetelet’s index):</a:t>
            </a:r>
          </a:p>
          <a:p>
            <a:pPr lvl="0">
              <a:buNone/>
            </a:pPr>
            <a:r>
              <a:rPr/>
              <a:t>              </a:t>
            </a:r>
          </a:p>
          <a:p>
            <a:pPr lvl="0">
              <a:buNone/>
            </a:pPr>
            <a:r>
              <a:rPr/>
              <a:t>                  weight in kilogram  </a:t>
            </a:r>
          </a:p>
          <a:p>
            <a:pPr lvl="0">
              <a:buNone/>
            </a:pPr>
            <a:r>
              <a:rPr/>
              <a:t>         =   ------------------------------ </a:t>
            </a:r>
          </a:p>
          <a:p>
            <a:pPr lvl="0">
              <a:buNone/>
            </a:pPr>
            <a:r>
              <a:rPr/>
              <a:t>                height in meter square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lang="en-US" dirty="0" smtClean="0"/>
              <a:t>(2) </a:t>
            </a:r>
            <a:r>
              <a:rPr lang="en-US" dirty="0" err="1" smtClean="0"/>
              <a:t>Ponderal</a:t>
            </a:r>
            <a:r>
              <a:rPr lang="en-US" dirty="0" smtClean="0"/>
              <a:t> index : </a:t>
            </a:r>
            <a:br>
              <a:rPr lang="en-US" dirty="0" smtClean="0"/>
            </a:br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smtClean="0"/>
              <a:t>               </a:t>
            </a:r>
            <a:endParaRPr/>
          </a:p>
          <a:p>
            <a:pPr lvl="0">
              <a:buNone/>
            </a:pPr>
            <a:r>
              <a:rPr/>
              <a:t>                     Height (cm) </a:t>
            </a:r>
          </a:p>
          <a:p>
            <a:pPr lvl="0">
              <a:buNone/>
            </a:pPr>
            <a:r>
              <a:rPr/>
              <a:t>         =       ---------------------</a:t>
            </a:r>
          </a:p>
          <a:p>
            <a:pPr lvl="0">
              <a:buNone/>
            </a:pPr>
            <a:r>
              <a:rPr/>
              <a:t>           Cube root of body weight (kg)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r>
              <a:rPr lang="en-US" dirty="0" smtClean="0"/>
              <a:t>(3) </a:t>
            </a:r>
            <a:r>
              <a:rPr lang="en-US" dirty="0" err="1" smtClean="0"/>
              <a:t>Brocca</a:t>
            </a:r>
            <a:r>
              <a:rPr lang="en-US" dirty="0" smtClean="0"/>
              <a:t> index</a:t>
            </a:r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smtClean="0"/>
              <a:t>   </a:t>
            </a:r>
            <a:endParaRPr/>
          </a:p>
          <a:p>
            <a:pPr lvl="0">
              <a:buNone/>
            </a:pPr>
            <a:r>
              <a:rPr/>
              <a:t>        = Height (cm) minus 100 </a:t>
            </a:r>
          </a:p>
          <a:p>
            <a:pPr lvl="0">
              <a:buNone/>
            </a:pPr>
            <a:r>
              <a:rPr/>
              <a:t>           For example , if a person height is 160 cm , his ideal weight is (160-100) = 60 kg  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HAZARDS OF OBESITY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500306"/>
            <a:ext cx="8229600" cy="207170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 Increased morbidity </a:t>
            </a:r>
          </a:p>
          <a:p>
            <a:pPr lvl="0"/>
            <a:r>
              <a:rPr/>
              <a:t> Increased mortality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928670"/>
            <a:ext cx="8229600" cy="114300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PREVENTION AND CONTROL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643182"/>
            <a:ext cx="8229600" cy="368141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Dietary changes </a:t>
            </a:r>
          </a:p>
          <a:p>
            <a:pPr lvl="0"/>
            <a:r>
              <a:rPr/>
              <a:t>Increased physical activities </a:t>
            </a:r>
          </a:p>
          <a:p>
            <a:pPr lvl="0"/>
            <a:r>
              <a:rPr/>
              <a:t>Others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accent3">
                    <a:lumMod val="50000"/>
                  </a:schemeClr>
                </a:solidFill>
              </a:rPr>
              <a:t>ACCIDENTS AND INJURIES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disturbance of cerebral function is  caused by three morphological abnormalities </a:t>
            </a:r>
          </a:p>
          <a:p>
            <a:pPr lvl="1"/>
            <a:r>
              <a:rPr lang="en-US" dirty="0" err="1" smtClean="0"/>
              <a:t>Stenosis</a:t>
            </a:r>
            <a:endParaRPr lang="en-US" dirty="0" smtClean="0"/>
          </a:p>
          <a:p>
            <a:pPr lvl="1"/>
            <a:r>
              <a:rPr lang="en-US" dirty="0" smtClean="0"/>
              <a:t>occlusion</a:t>
            </a:r>
          </a:p>
          <a:p>
            <a:pPr lvl="1"/>
            <a:r>
              <a:rPr lang="en-US" dirty="0" smtClean="0"/>
              <a:t>rupture of the arteries.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1928802"/>
            <a:ext cx="8229600" cy="35719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lvl="0"/>
            <a:r>
              <a:rPr/>
              <a:t>Road Traffic Accidents </a:t>
            </a:r>
          </a:p>
          <a:p>
            <a:pPr lvl="0"/>
            <a:r>
              <a:rPr/>
              <a:t>Domestic Accidents </a:t>
            </a:r>
          </a:p>
          <a:p>
            <a:pPr lvl="0"/>
            <a:r>
              <a:rPr/>
              <a:t>Railway Accidents </a:t>
            </a:r>
          </a:p>
          <a:p>
            <a:pPr lvl="0"/>
            <a:r>
              <a:rPr/>
              <a:t> Violence </a:t>
            </a:r>
          </a:p>
          <a:p>
            <a:pPr lvl="0"/>
            <a:endParaRPr/>
          </a:p>
          <a:p>
            <a:pPr lvl="0">
              <a:buNone/>
            </a:pPr>
            <a:r>
              <a:rPr/>
              <a:t>                                    </a:t>
            </a:r>
          </a:p>
          <a:p>
            <a:pPr lvl="0">
              <a:buNone/>
            </a:pPr>
            <a:r>
              <a:rPr/>
              <a:t>                                       </a:t>
            </a:r>
          </a:p>
          <a:p>
            <a:pPr lvl="0">
              <a:buNone/>
            </a:pPr>
            <a:r>
              <a:rPr/>
              <a:t>           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Reference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Park's Text Book of Preventive &amp; Social Medicine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Cerebrovascular</a:t>
            </a:r>
            <a:r>
              <a:rPr lang="en-US" dirty="0" smtClean="0"/>
              <a:t> disease remain a leading</a:t>
            </a:r>
          </a:p>
          <a:p>
            <a:r>
              <a:rPr lang="en-US" dirty="0" smtClean="0"/>
              <a:t> cause of death from NCDs.</a:t>
            </a:r>
          </a:p>
          <a:p>
            <a:r>
              <a:rPr lang="en-US" dirty="0" err="1" smtClean="0"/>
              <a:t>cerebrovascular</a:t>
            </a:r>
            <a:r>
              <a:rPr lang="en-US" dirty="0" smtClean="0"/>
              <a:t> disease is the leading</a:t>
            </a:r>
          </a:p>
          <a:p>
            <a:r>
              <a:rPr lang="en-US" dirty="0" smtClean="0"/>
              <a:t>cause of disability in adults 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MORBIDITY AND MORTALITY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episodes of focal, reversible, neurological deficit of sudden onset and of less than 24 hours duration</a:t>
            </a:r>
            <a:r>
              <a:rPr lang="en-US" i="1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TRANCIENT  ISCHAEMIC  ATTACK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/>
              <a:t>PATHOLOGICAL TYPE OF STROKE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500306"/>
            <a:ext cx="8229600" cy="254000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Ischemic stroke </a:t>
            </a:r>
          </a:p>
          <a:p>
            <a:pPr lvl="0"/>
            <a:r>
              <a:rPr/>
              <a:t>Haemorrhagic stroke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RISK FACTORS OF STROKE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Hypertension.</a:t>
            </a:r>
          </a:p>
          <a:p>
            <a:pPr lvl="0"/>
            <a:r>
              <a:rPr/>
              <a:t>Other  factors – </a:t>
            </a:r>
          </a:p>
          <a:p>
            <a:pPr lvl="0">
              <a:buNone/>
            </a:pPr>
            <a:r>
              <a:rPr/>
              <a:t>          Cardiac abnormalities i.e., left ventricular hypertrophy, cardiac dilatation. </a:t>
            </a:r>
          </a:p>
          <a:p>
            <a:pPr lvl="0">
              <a:buNone/>
            </a:pPr>
            <a:r>
              <a:rPr/>
              <a:t>           Diabetes, Elevated blood lipid level, </a:t>
            </a:r>
          </a:p>
          <a:p>
            <a:pPr lvl="0">
              <a:buNone/>
            </a:pPr>
            <a:r>
              <a:rPr/>
              <a:t> Obesity, Smoking, Glucose intolerance, Blood clotting , Viscosity and Oral contraceptives.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HOST FACTORS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2000240"/>
            <a:ext cx="8229600" cy="3825889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Age – 47% of all stroke deaths occur in persons over 70 years. </a:t>
            </a:r>
          </a:p>
          <a:p>
            <a:pPr lvl="0"/>
            <a:r>
              <a:rPr/>
              <a:t>Sex – higher in male than female. </a:t>
            </a:r>
          </a:p>
          <a:p>
            <a:pPr lvl="0"/>
            <a:r>
              <a:rPr/>
              <a:t>Personal history – stroke patient had associated diseases , mostly in the cardiovascular system or of diabetes.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1120</Words>
  <Application>Microsoft Office PowerPoint</Application>
  <PresentationFormat>On-screen Show (4:3)</PresentationFormat>
  <Paragraphs>214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Concourse</vt:lpstr>
      <vt:lpstr>Chronic  non-communicable  diseases </vt:lpstr>
      <vt:lpstr>HYPERTENSION</vt:lpstr>
      <vt:lpstr>STROKE </vt:lpstr>
      <vt:lpstr>CAUSES </vt:lpstr>
      <vt:lpstr>MORBIDITY AND MORTALITY</vt:lpstr>
      <vt:lpstr>TRANCIENT  ISCHAEMIC  ATTACK</vt:lpstr>
      <vt:lpstr>PATHOLOGICAL TYPE OF STROKE </vt:lpstr>
      <vt:lpstr>RISK FACTORS OF STROKE </vt:lpstr>
      <vt:lpstr>HOST FACTORS </vt:lpstr>
      <vt:lpstr>Stroke control programme</vt:lpstr>
      <vt:lpstr>RHEUMATIC HEART DISEASE</vt:lpstr>
      <vt:lpstr>EPIDEMIOLOGICAL FACTORS  </vt:lpstr>
      <vt:lpstr>EPIDEMIOLOGY</vt:lpstr>
      <vt:lpstr>CLINICAL FEATURS </vt:lpstr>
      <vt:lpstr>PREVENTION</vt:lpstr>
      <vt:lpstr>CANCER</vt:lpstr>
      <vt:lpstr>Slide 17</vt:lpstr>
      <vt:lpstr>Causes of cancer </vt:lpstr>
      <vt:lpstr>Cancer Control</vt:lpstr>
      <vt:lpstr>DANGER SINGNALS OF CANCER</vt:lpstr>
      <vt:lpstr>Prevention of cancer </vt:lpstr>
      <vt:lpstr>Epidemiology of selected cancers</vt:lpstr>
      <vt:lpstr>Lung Cancer </vt:lpstr>
      <vt:lpstr>DIABETES MELLITUS </vt:lpstr>
      <vt:lpstr>Epidemiological Determinants</vt:lpstr>
      <vt:lpstr>SCREENING FOR DIABETES</vt:lpstr>
      <vt:lpstr>PREVENTION AND CARE</vt:lpstr>
      <vt:lpstr>Slide 28</vt:lpstr>
      <vt:lpstr>OBESITY</vt:lpstr>
      <vt:lpstr>Slide 30</vt:lpstr>
      <vt:lpstr>EPIDEMIOLOGICAL DETERMINANTS</vt:lpstr>
      <vt:lpstr>Risk factors</vt:lpstr>
      <vt:lpstr>Classification of adult according to BMI</vt:lpstr>
      <vt:lpstr>Assessment of Obesity </vt:lpstr>
      <vt:lpstr>(2) Ponderal index :  </vt:lpstr>
      <vt:lpstr>(3) Brocca index</vt:lpstr>
      <vt:lpstr>HAZARDS OF OBESITY</vt:lpstr>
      <vt:lpstr>PREVENTION AND CONTROL </vt:lpstr>
      <vt:lpstr>ACCIDENTS AND INJURIES </vt:lpstr>
      <vt:lpstr>Slide 40</vt:lpstr>
      <vt:lpstr>Reference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 non-communicable  diseases </dc:title>
  <dc:creator>Dept.Of Pathology</dc:creator>
  <cp:lastModifiedBy>Dept.Of Pathology</cp:lastModifiedBy>
  <cp:revision>20</cp:revision>
  <dcterms:created xsi:type="dcterms:W3CDTF">2020-06-15T07:56:58Z</dcterms:created>
  <dcterms:modified xsi:type="dcterms:W3CDTF">2020-10-26T06:35:09Z</dcterms:modified>
</cp:coreProperties>
</file>